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63CD54D5-155B-4412-8BBB-E8BC0411F8AC}">
  <a:tblStyle styleId="{63CD54D5-155B-4412-8BBB-E8BC0411F8AC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506F49D5-6626-45F3-AE20-BC965362787E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33d162267e8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g33d162267e8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33d1796dade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9" name="Google Shape;89;g33d1796dade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g33d162267e8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Google Shape;96;g33d162267e8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7" name="Google Shape;17;p3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9" name="Google Shape;19;p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0" name="Google Shape;20;p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3" name="Google Shape;23;p4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4" name="Google Shape;24;p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5" name="Google Shape;25;p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26" name="Google Shape;26;p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5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29" name="Google Shape;29;p5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0" name="Google Shape;30;p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1" name="Google Shape;31;p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2" name="Google Shape;32;p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6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35" name="Google Shape;35;p6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6" name="Google Shape;36;p6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7" name="Google Shape;37;p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8" name="Google Shape;38;p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39" name="Google Shape;39;p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7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42" name="Google Shape;42;p7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3" name="Google Shape;43;p7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4" name="Google Shape;44;p7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5" name="Google Shape;45;p7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6" name="Google Shape;46;p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7" name="Google Shape;47;p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8" name="Google Shape;48;p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8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1" name="Google Shape;51;p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4" name="Google Shape;84;p13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{63CD54D5-155B-4412-8BBB-E8BC0411F8AC}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85" name="Google Shape;85;p13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6" name="Google Shape;86;p13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1" name="Google Shape;91;p14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{63CD54D5-155B-4412-8BBB-E8BC0411F8AC}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the preserved remains or traces of organisms that lived in the past, typically found in sedimentary rock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“Fossils are the best clues we have to understanding the environments of the ancient past.”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3655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700"/>
                        <a:buFont typeface="Inter"/>
                        <a:buChar char="-"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Donald R. Prothero, </a:t>
                      </a:r>
                      <a:r>
                        <a:rPr i="1"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Fantastic Fossils: A Guide to Finding and Identifying Prehistoric Life</a:t>
                      </a: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, 2020.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92" name="Google Shape;92;p14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Fossil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3" name="Google Shape;93;p14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5"/>
          <p:cNvSpPr txBox="1"/>
          <p:nvPr>
            <p:ph idx="2" type="body"/>
          </p:nvPr>
        </p:nvSpPr>
        <p:spPr>
          <a:xfrm>
            <a:off x="3898350" y="-47000"/>
            <a:ext cx="1347300" cy="341100"/>
          </a:xfrm>
          <a:prstGeom prst="rect">
            <a:avLst/>
          </a:prstGeom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rtl="0" algn="ctr">
              <a:spcBef>
                <a:spcPts val="800"/>
              </a:spcBef>
              <a:spcAft>
                <a:spcPts val="0"/>
              </a:spcAft>
              <a:buNone/>
            </a:pPr>
            <a:r>
              <a:rPr b="1" lang="en" sz="1400">
                <a:latin typeface="Inter"/>
                <a:ea typeface="Inter"/>
                <a:cs typeface="Inter"/>
                <a:sym typeface="Inter"/>
              </a:rPr>
              <a:t>A-Z Guide</a:t>
            </a:r>
            <a:endParaRPr sz="16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99" name="Google Shape;99;p15"/>
          <p:cNvSpPr txBox="1"/>
          <p:nvPr/>
        </p:nvSpPr>
        <p:spPr>
          <a:xfrm>
            <a:off x="791600" y="207950"/>
            <a:ext cx="7739400" cy="51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1800"/>
              </a:spcBef>
              <a:spcAft>
                <a:spcPts val="1800"/>
              </a:spcAft>
              <a:buNone/>
            </a:pPr>
            <a:r>
              <a:rPr lang="en" sz="11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the boxes, write a country for each letter of the alphabet. Put the word in the box with the first letter of the word. Try to use as many letters as you can!</a:t>
            </a:r>
            <a:endParaRPr sz="11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100" name="Google Shape;100;p15"/>
          <p:cNvGraphicFramePr/>
          <p:nvPr/>
        </p:nvGraphicFramePr>
        <p:xfrm>
          <a:off x="612375" y="7138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{506F49D5-6626-45F3-AE20-BC965362787E}</a:tableStyleId>
              </a:tblPr>
              <a:tblGrid>
                <a:gridCol w="2725875"/>
                <a:gridCol w="2725875"/>
                <a:gridCol w="2725875"/>
              </a:tblGrid>
              <a:tr h="381000">
                <a:tc gridSpan="3"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Topic: Fossil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 hMerge="1"/>
                <a:tc hMerge="1"/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A: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B: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C: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D: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E: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F: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G: 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H: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I: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J: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K: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L: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M: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N: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O: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P: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Q: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R: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S: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T: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U: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V: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W: </a:t>
                      </a:r>
                      <a:endParaRPr b="1" sz="10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X: </a:t>
                      </a:r>
                      <a:endParaRPr b="1" sz="1000">
                        <a:solidFill>
                          <a:srgbClr val="E95C3D"/>
                        </a:solidFill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Y: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Z: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</a:tbl>
          </a:graphicData>
        </a:graphic>
      </p:graphicFrame>
      <p:sp>
        <p:nvSpPr>
          <p:cNvPr id="101" name="Google Shape;101;p15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